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Light" charset="1" panose="00000400000000000000"/>
      <p:regular r:id="rId10"/>
    </p:embeddedFont>
    <p:embeddedFont>
      <p:font typeface="HK Grotesk Light Bold" charset="1" panose="00000500000000000000"/>
      <p:regular r:id="rId11"/>
    </p:embeddedFont>
    <p:embeddedFont>
      <p:font typeface="HK Grotesk Light Italics" charset="1" panose="00000400000000000000"/>
      <p:regular r:id="rId12"/>
    </p:embeddedFont>
    <p:embeddedFont>
      <p:font typeface="HK Grotesk Light Bold Italics" charset="1" panose="00000500000000000000"/>
      <p:regular r:id="rId13"/>
    </p:embeddedFont>
    <p:embeddedFont>
      <p:font typeface="HK Grotesk Bold" charset="1" panose="00000800000000000000"/>
      <p:regular r:id="rId14"/>
    </p:embeddedFont>
    <p:embeddedFont>
      <p:font typeface="HK Grotesk Bold Italics" charset="1" panose="00000800000000000000"/>
      <p:regular r:id="rId15"/>
    </p:embeddedFont>
    <p:embeddedFont>
      <p:font typeface="HK Grotesk Medium" charset="1" panose="00000600000000000000"/>
      <p:regular r:id="rId16"/>
    </p:embeddedFont>
    <p:embeddedFont>
      <p:font typeface="HK Grotesk Medium Bold" charset="1" panose="00000700000000000000"/>
      <p:regular r:id="rId17"/>
    </p:embeddedFont>
    <p:embeddedFont>
      <p:font typeface="HK Grotesk Medium Italics" charset="1" panose="00000600000000000000"/>
      <p:regular r:id="rId18"/>
    </p:embeddedFont>
    <p:embeddedFont>
      <p:font typeface="HK Grotesk Medium Bold Italics" charset="1" panose="00000700000000000000"/>
      <p:regular r:id="rId19"/>
    </p:embeddedFont>
    <p:embeddedFont>
      <p:font typeface="Sukar Black" charset="1" panose="02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420" t="54639" r="17766" b="46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234036" y="990600"/>
            <a:ext cx="4681917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84"/>
              </a:lnSpc>
            </a:pPr>
            <a:r>
              <a:rPr lang="en-US" sz="3099">
                <a:solidFill>
                  <a:srgbClr val="FFFFFF"/>
                </a:solidFill>
                <a:latin typeface="Sukar Black"/>
              </a:rPr>
              <a:t>MoviesDB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8894" y="3383656"/>
            <a:ext cx="8194340" cy="1152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1"/>
              </a:lnSpc>
            </a:pPr>
            <a:r>
              <a:rPr lang="en-US" sz="7399">
                <a:solidFill>
                  <a:srgbClr val="FFFFFF"/>
                </a:solidFill>
                <a:latin typeface="HK Grotesk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8521" y="5076825"/>
            <a:ext cx="7895086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HK Grotesk Light"/>
              </a:rPr>
              <a:t>The MoviesDB ASP.NET Web App (MVC) project is a movie database application that allows users to display a list of movies, rate the movies, as well as search for movies by title.</a:t>
            </a:r>
          </a:p>
          <a:p>
            <a:pPr>
              <a:lnSpc>
                <a:spcPts val="4759"/>
              </a:lnSpc>
            </a:pP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144000" y="721127"/>
            <a:ext cx="8844746" cy="884474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68205" t="0" r="-68205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8499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9144000" y="0"/>
                </a:moveTo>
                <a:lnTo>
                  <a:pt x="0" y="0"/>
                </a:lnTo>
                <a:lnTo>
                  <a:pt x="0" y="10287000"/>
                </a:lnTo>
                <a:lnTo>
                  <a:pt x="9144000" y="10287000"/>
                </a:lnTo>
                <a:lnTo>
                  <a:pt x="9144000" y="0"/>
                </a:lnTo>
                <a:close/>
              </a:path>
            </a:pathLst>
          </a:custGeom>
          <a:blipFill>
            <a:blip r:embed="rId2"/>
            <a:stretch>
              <a:fillRect l="-51159" t="-55561" r="-31696" b="-697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064490" y="1826036"/>
            <a:ext cx="3666998" cy="3666998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101923" t="0" r="-16550" b="0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879337" y="1493520"/>
            <a:ext cx="4178562" cy="4178562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4"/>
              <a:stretch>
                <a:fillRect l="-10757" t="0" r="-10757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5205748" y="1826036"/>
            <a:ext cx="3666998" cy="3666998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5"/>
              <a:stretch>
                <a:fillRect l="-58562" t="0" r="-5856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6350405"/>
            <a:ext cx="9144000" cy="4897631"/>
            <a:chOff x="0" y="0"/>
            <a:chExt cx="2481478" cy="13291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81478" cy="1329108"/>
            </a:xfrm>
            <a:custGeom>
              <a:avLst/>
              <a:gdLst/>
              <a:ahLst/>
              <a:cxnLst/>
              <a:rect r="r" b="b" t="t" l="l"/>
              <a:pathLst>
                <a:path h="1329108" w="2481478">
                  <a:moveTo>
                    <a:pt x="2357018" y="1329108"/>
                  </a:moveTo>
                  <a:lnTo>
                    <a:pt x="124460" y="1329108"/>
                  </a:lnTo>
                  <a:cubicBezTo>
                    <a:pt x="55880" y="1329108"/>
                    <a:pt x="0" y="1273228"/>
                    <a:pt x="0" y="120464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357018" y="0"/>
                  </a:lnTo>
                  <a:cubicBezTo>
                    <a:pt x="2425598" y="0"/>
                    <a:pt x="2481478" y="55880"/>
                    <a:pt x="2481478" y="124460"/>
                  </a:cubicBezTo>
                  <a:lnTo>
                    <a:pt x="2481478" y="1204648"/>
                  </a:lnTo>
                  <a:cubicBezTo>
                    <a:pt x="2481478" y="1273228"/>
                    <a:pt x="2425598" y="1329108"/>
                    <a:pt x="2357018" y="1329108"/>
                  </a:cubicBezTo>
                  <a:close/>
                </a:path>
              </a:pathLst>
            </a:custGeom>
            <a:solidFill>
              <a:srgbClr val="1F2044">
                <a:alpha val="86667"/>
              </a:srgbClr>
            </a:solidFill>
          </p:spPr>
        </p:sp>
      </p:grpSp>
      <p:sp>
        <p:nvSpPr>
          <p:cNvPr name="AutoShape 11" id="11"/>
          <p:cNvSpPr/>
          <p:nvPr/>
        </p:nvSpPr>
        <p:spPr>
          <a:xfrm rot="0">
            <a:off x="10462516" y="9258300"/>
            <a:ext cx="6796784" cy="0"/>
          </a:xfrm>
          <a:prstGeom prst="line">
            <a:avLst/>
          </a:prstGeom>
          <a:ln cap="flat" w="19050">
            <a:solidFill>
              <a:srgbClr val="9695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6364813" y="1028700"/>
            <a:ext cx="458305" cy="122024"/>
          </a:xfrm>
          <a:custGeom>
            <a:avLst/>
            <a:gdLst/>
            <a:ahLst/>
            <a:cxnLst/>
            <a:rect r="r" b="b" t="t" l="l"/>
            <a:pathLst>
              <a:path h="122024" w="458305">
                <a:moveTo>
                  <a:pt x="0" y="0"/>
                </a:moveTo>
                <a:lnTo>
                  <a:pt x="458306" y="0"/>
                </a:lnTo>
                <a:lnTo>
                  <a:pt x="458306" y="122024"/>
                </a:lnTo>
                <a:lnTo>
                  <a:pt x="0" y="1220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42764" y="2734695"/>
            <a:ext cx="6365656" cy="1753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04"/>
              </a:lnSpc>
            </a:pPr>
            <a:r>
              <a:rPr lang="en-US" sz="6300">
                <a:solidFill>
                  <a:srgbClr val="FFFFFF"/>
                </a:solidFill>
                <a:latin typeface="HK Grotesk Bold"/>
              </a:rPr>
              <a:t>Project Overview</a:t>
            </a:r>
          </a:p>
          <a:p>
            <a:pPr>
              <a:lnSpc>
                <a:spcPts val="6804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42764" y="4430184"/>
            <a:ext cx="6365656" cy="57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48872" indent="-274436" lvl="1">
              <a:lnSpc>
                <a:spcPts val="3559"/>
              </a:lnSpc>
              <a:buFont typeface="Arial"/>
              <a:buChar char="•"/>
            </a:pPr>
            <a:r>
              <a:rPr lang="en-US" sz="2542">
                <a:solidFill>
                  <a:srgbClr val="FFFFFF"/>
                </a:solidFill>
                <a:latin typeface="HK Grotesk Medium"/>
              </a:rPr>
              <a:t>The MoviesDB application uses a SQL Server database and Entity Framework to manage movie data.</a:t>
            </a:r>
          </a:p>
          <a:p>
            <a:pPr algn="just" marL="548872" indent="-274436" lvl="1">
              <a:lnSpc>
                <a:spcPts val="3559"/>
              </a:lnSpc>
              <a:buFont typeface="Arial"/>
              <a:buChar char="•"/>
            </a:pPr>
            <a:r>
              <a:rPr lang="en-US" sz="2542">
                <a:solidFill>
                  <a:srgbClr val="FFFFFF"/>
                </a:solidFill>
                <a:latin typeface="HK Grotesk Medium"/>
              </a:rPr>
              <a:t>The application includes a homepage that displays a list of movies, a search page that allows users to search for movies by title and pages for rating the movies.</a:t>
            </a:r>
          </a:p>
          <a:p>
            <a:pPr algn="just" marL="548872" indent="-274436" lvl="1">
              <a:lnSpc>
                <a:spcPts val="3559"/>
              </a:lnSpc>
              <a:buFont typeface="Arial"/>
              <a:buChar char="•"/>
            </a:pPr>
            <a:r>
              <a:rPr lang="en-US" sz="2542">
                <a:solidFill>
                  <a:srgbClr val="FFFFFF"/>
                </a:solidFill>
                <a:latin typeface="HK Grotesk Medium"/>
              </a:rPr>
              <a:t>The user interface has been designed to be user-friendly and includes features such as responsive design, easy navigation, and intuitive forms.</a:t>
            </a:r>
          </a:p>
          <a:p>
            <a:pPr algn="just">
              <a:lnSpc>
                <a:spcPts val="35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462516" y="7299919"/>
            <a:ext cx="6796784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HK Grotesk Light"/>
              </a:rPr>
              <a:t>The figures above describe the project overview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799" t="30872" r="16555" b="2320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9001842" y="1991872"/>
            <a:ext cx="8032068" cy="2528843"/>
            <a:chOff x="0" y="0"/>
            <a:chExt cx="3682960" cy="11595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2960" cy="1159555"/>
            </a:xfrm>
            <a:custGeom>
              <a:avLst/>
              <a:gdLst/>
              <a:ahLst/>
              <a:cxnLst/>
              <a:rect r="r" b="b" t="t" l="l"/>
              <a:pathLst>
                <a:path h="1159555" w="3682960">
                  <a:moveTo>
                    <a:pt x="3558500" y="1159555"/>
                  </a:moveTo>
                  <a:lnTo>
                    <a:pt x="124460" y="1159555"/>
                  </a:lnTo>
                  <a:cubicBezTo>
                    <a:pt x="55880" y="1159555"/>
                    <a:pt x="0" y="1103675"/>
                    <a:pt x="0" y="10350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1035095"/>
                  </a:lnTo>
                  <a:cubicBezTo>
                    <a:pt x="3682960" y="1103675"/>
                    <a:pt x="3627080" y="1159555"/>
                    <a:pt x="3558500" y="1159555"/>
                  </a:cubicBezTo>
                  <a:close/>
                </a:path>
              </a:pathLst>
            </a:custGeom>
            <a:solidFill>
              <a:srgbClr val="2D2E5F">
                <a:alpha val="86667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001842" y="4810605"/>
            <a:ext cx="8032068" cy="2124030"/>
            <a:chOff x="0" y="0"/>
            <a:chExt cx="3682960" cy="9739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82960" cy="973936"/>
            </a:xfrm>
            <a:custGeom>
              <a:avLst/>
              <a:gdLst/>
              <a:ahLst/>
              <a:cxnLst/>
              <a:rect r="r" b="b" t="t" l="l"/>
              <a:pathLst>
                <a:path h="973936" w="3682960">
                  <a:moveTo>
                    <a:pt x="3558500" y="973936"/>
                  </a:moveTo>
                  <a:lnTo>
                    <a:pt x="124460" y="973936"/>
                  </a:lnTo>
                  <a:cubicBezTo>
                    <a:pt x="55880" y="973936"/>
                    <a:pt x="0" y="918056"/>
                    <a:pt x="0" y="84947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849476"/>
                  </a:lnTo>
                  <a:cubicBezTo>
                    <a:pt x="3682960" y="918056"/>
                    <a:pt x="3627080" y="973936"/>
                    <a:pt x="3558500" y="973936"/>
                  </a:cubicBezTo>
                  <a:close/>
                </a:path>
              </a:pathLst>
            </a:custGeom>
            <a:solidFill>
              <a:srgbClr val="484995">
                <a:alpha val="86667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001842" y="7223746"/>
            <a:ext cx="8032068" cy="1885905"/>
            <a:chOff x="0" y="0"/>
            <a:chExt cx="3682960" cy="8647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82960" cy="864748"/>
            </a:xfrm>
            <a:custGeom>
              <a:avLst/>
              <a:gdLst/>
              <a:ahLst/>
              <a:cxnLst/>
              <a:rect r="r" b="b" t="t" l="l"/>
              <a:pathLst>
                <a:path h="864748" w="3682960">
                  <a:moveTo>
                    <a:pt x="3558500" y="864748"/>
                  </a:moveTo>
                  <a:lnTo>
                    <a:pt x="124460" y="864748"/>
                  </a:lnTo>
                  <a:cubicBezTo>
                    <a:pt x="55880" y="864748"/>
                    <a:pt x="0" y="808868"/>
                    <a:pt x="0" y="74028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740288"/>
                  </a:lnTo>
                  <a:cubicBezTo>
                    <a:pt x="3682960" y="808868"/>
                    <a:pt x="3627080" y="864748"/>
                    <a:pt x="3558500" y="864748"/>
                  </a:cubicBezTo>
                  <a:close/>
                </a:path>
              </a:pathLst>
            </a:custGeom>
            <a:solidFill>
              <a:srgbClr val="6968D4">
                <a:alpha val="86667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72136" y="3269323"/>
            <a:ext cx="2066534" cy="529858"/>
            <a:chOff x="0" y="0"/>
            <a:chExt cx="4002769" cy="10263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02769" cy="1026309"/>
            </a:xfrm>
            <a:custGeom>
              <a:avLst/>
              <a:gdLst/>
              <a:ahLst/>
              <a:cxnLst/>
              <a:rect r="r" b="b" t="t" l="l"/>
              <a:pathLst>
                <a:path h="1026309" w="4002769">
                  <a:moveTo>
                    <a:pt x="3878309" y="1026308"/>
                  </a:moveTo>
                  <a:lnTo>
                    <a:pt x="124460" y="1026308"/>
                  </a:lnTo>
                  <a:cubicBezTo>
                    <a:pt x="55880" y="1026308"/>
                    <a:pt x="0" y="970428"/>
                    <a:pt x="0" y="901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78309" y="0"/>
                  </a:lnTo>
                  <a:cubicBezTo>
                    <a:pt x="3946889" y="0"/>
                    <a:pt x="4002769" y="55880"/>
                    <a:pt x="4002769" y="124460"/>
                  </a:cubicBezTo>
                  <a:lnTo>
                    <a:pt x="4002769" y="901849"/>
                  </a:lnTo>
                  <a:cubicBezTo>
                    <a:pt x="4002769" y="970429"/>
                    <a:pt x="3946889" y="1026309"/>
                    <a:pt x="3878309" y="1026309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576231" y="2830682"/>
            <a:ext cx="851221" cy="851221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576231" y="5447009"/>
            <a:ext cx="851221" cy="851221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576231" y="7755216"/>
            <a:ext cx="851221" cy="851221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72136" y="4170480"/>
            <a:ext cx="6538912" cy="184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44"/>
              </a:lnSpc>
            </a:pPr>
            <a:r>
              <a:rPr lang="en-US" sz="6300">
                <a:solidFill>
                  <a:srgbClr val="FFFFFF"/>
                </a:solidFill>
                <a:latin typeface="HK Grotesk Bold"/>
              </a:rPr>
              <a:t>User </a:t>
            </a:r>
          </a:p>
          <a:p>
            <a:pPr>
              <a:lnSpc>
                <a:spcPts val="7244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390298" y="3380519"/>
            <a:ext cx="1830209" cy="355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2400">
                <a:solidFill>
                  <a:srgbClr val="FFFFFF"/>
                </a:solidFill>
                <a:latin typeface="HK Grotesk Bold"/>
              </a:rPr>
              <a:t>Functionality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2136" y="7637721"/>
            <a:ext cx="5887266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HK Grotesk Light"/>
              </a:rPr>
              <a:t>User functionality, for the MoviesDB application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662744" y="2412344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Movies Rating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671481" y="3070896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671481" y="5687223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671481" y="7995430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62744" y="5232445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Movie Details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62744" y="7645586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Movies Search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998954" y="2570199"/>
            <a:ext cx="3863506" cy="1422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Regular users can rate movies and view the average rating for each movie.</a:t>
            </a:r>
          </a:p>
          <a:p>
            <a:pPr algn="just">
              <a:lnSpc>
                <a:spcPts val="2806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2900309" y="5327854"/>
            <a:ext cx="3924333" cy="1070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The user can see the details of the movies including ratings, genres, director name.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03704" y="7519157"/>
            <a:ext cx="3924333" cy="1070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The users can search by movie name which will improve the user experience. </a:t>
            </a:r>
          </a:p>
        </p:txBody>
      </p:sp>
      <p:sp>
        <p:nvSpPr>
          <p:cNvPr name="AutoShape 29" id="29"/>
          <p:cNvSpPr/>
          <p:nvPr/>
        </p:nvSpPr>
        <p:spPr>
          <a:xfrm rot="-5400000">
            <a:off x="11862645" y="3286416"/>
            <a:ext cx="159634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 rot="-5400000">
            <a:off x="12037310" y="5860714"/>
            <a:ext cx="1247013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rot="-5400000">
            <a:off x="12135100" y="8176065"/>
            <a:ext cx="1051433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799" t="30872" r="16555" b="2320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9001842" y="1991872"/>
            <a:ext cx="8032068" cy="2528843"/>
            <a:chOff x="0" y="0"/>
            <a:chExt cx="3682960" cy="11595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2960" cy="1159555"/>
            </a:xfrm>
            <a:custGeom>
              <a:avLst/>
              <a:gdLst/>
              <a:ahLst/>
              <a:cxnLst/>
              <a:rect r="r" b="b" t="t" l="l"/>
              <a:pathLst>
                <a:path h="1159555" w="3682960">
                  <a:moveTo>
                    <a:pt x="3558500" y="1159555"/>
                  </a:moveTo>
                  <a:lnTo>
                    <a:pt x="124460" y="1159555"/>
                  </a:lnTo>
                  <a:cubicBezTo>
                    <a:pt x="55880" y="1159555"/>
                    <a:pt x="0" y="1103675"/>
                    <a:pt x="0" y="10350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1035095"/>
                  </a:lnTo>
                  <a:cubicBezTo>
                    <a:pt x="3682960" y="1103675"/>
                    <a:pt x="3627080" y="1159555"/>
                    <a:pt x="3558500" y="1159555"/>
                  </a:cubicBezTo>
                  <a:close/>
                </a:path>
              </a:pathLst>
            </a:custGeom>
            <a:solidFill>
              <a:srgbClr val="2D2E5F">
                <a:alpha val="86667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001842" y="4810605"/>
            <a:ext cx="8032068" cy="2124030"/>
            <a:chOff x="0" y="0"/>
            <a:chExt cx="3682960" cy="9739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82960" cy="973936"/>
            </a:xfrm>
            <a:custGeom>
              <a:avLst/>
              <a:gdLst/>
              <a:ahLst/>
              <a:cxnLst/>
              <a:rect r="r" b="b" t="t" l="l"/>
              <a:pathLst>
                <a:path h="973936" w="3682960">
                  <a:moveTo>
                    <a:pt x="3558500" y="973936"/>
                  </a:moveTo>
                  <a:lnTo>
                    <a:pt x="124460" y="973936"/>
                  </a:lnTo>
                  <a:cubicBezTo>
                    <a:pt x="55880" y="973936"/>
                    <a:pt x="0" y="918056"/>
                    <a:pt x="0" y="84947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849476"/>
                  </a:lnTo>
                  <a:cubicBezTo>
                    <a:pt x="3682960" y="918056"/>
                    <a:pt x="3627080" y="973936"/>
                    <a:pt x="3558500" y="973936"/>
                  </a:cubicBezTo>
                  <a:close/>
                </a:path>
              </a:pathLst>
            </a:custGeom>
            <a:solidFill>
              <a:srgbClr val="484995">
                <a:alpha val="86667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001842" y="7223746"/>
            <a:ext cx="8032068" cy="1885905"/>
            <a:chOff x="0" y="0"/>
            <a:chExt cx="3682960" cy="8647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82960" cy="864748"/>
            </a:xfrm>
            <a:custGeom>
              <a:avLst/>
              <a:gdLst/>
              <a:ahLst/>
              <a:cxnLst/>
              <a:rect r="r" b="b" t="t" l="l"/>
              <a:pathLst>
                <a:path h="864748" w="3682960">
                  <a:moveTo>
                    <a:pt x="3558500" y="864748"/>
                  </a:moveTo>
                  <a:lnTo>
                    <a:pt x="124460" y="864748"/>
                  </a:lnTo>
                  <a:cubicBezTo>
                    <a:pt x="55880" y="864748"/>
                    <a:pt x="0" y="808868"/>
                    <a:pt x="0" y="74028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58500" y="0"/>
                  </a:lnTo>
                  <a:cubicBezTo>
                    <a:pt x="3627080" y="0"/>
                    <a:pt x="3682960" y="55880"/>
                    <a:pt x="3682960" y="124460"/>
                  </a:cubicBezTo>
                  <a:lnTo>
                    <a:pt x="3682960" y="740288"/>
                  </a:lnTo>
                  <a:cubicBezTo>
                    <a:pt x="3682960" y="808868"/>
                    <a:pt x="3627080" y="864748"/>
                    <a:pt x="3558500" y="864748"/>
                  </a:cubicBezTo>
                  <a:close/>
                </a:path>
              </a:pathLst>
            </a:custGeom>
            <a:solidFill>
              <a:srgbClr val="6968D4">
                <a:alpha val="86667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72136" y="3269323"/>
            <a:ext cx="2066534" cy="529858"/>
            <a:chOff x="0" y="0"/>
            <a:chExt cx="4002769" cy="10263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02769" cy="1026309"/>
            </a:xfrm>
            <a:custGeom>
              <a:avLst/>
              <a:gdLst/>
              <a:ahLst/>
              <a:cxnLst/>
              <a:rect r="r" b="b" t="t" l="l"/>
              <a:pathLst>
                <a:path h="1026309" w="4002769">
                  <a:moveTo>
                    <a:pt x="3878309" y="1026308"/>
                  </a:moveTo>
                  <a:lnTo>
                    <a:pt x="124460" y="1026308"/>
                  </a:lnTo>
                  <a:cubicBezTo>
                    <a:pt x="55880" y="1026308"/>
                    <a:pt x="0" y="970428"/>
                    <a:pt x="0" y="901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78309" y="0"/>
                  </a:lnTo>
                  <a:cubicBezTo>
                    <a:pt x="3946889" y="0"/>
                    <a:pt x="4002769" y="55880"/>
                    <a:pt x="4002769" y="124460"/>
                  </a:cubicBezTo>
                  <a:lnTo>
                    <a:pt x="4002769" y="901849"/>
                  </a:lnTo>
                  <a:cubicBezTo>
                    <a:pt x="4002769" y="970429"/>
                    <a:pt x="3946889" y="1026309"/>
                    <a:pt x="3878309" y="1026309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576231" y="2830682"/>
            <a:ext cx="851221" cy="851221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576231" y="5447009"/>
            <a:ext cx="851221" cy="851221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576231" y="7755216"/>
            <a:ext cx="851221" cy="851221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9695F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72136" y="4170480"/>
            <a:ext cx="6538912" cy="184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44"/>
              </a:lnSpc>
            </a:pPr>
            <a:r>
              <a:rPr lang="en-US" sz="6300">
                <a:solidFill>
                  <a:srgbClr val="FFFFFF"/>
                </a:solidFill>
                <a:latin typeface="HK Grotesk Bold"/>
              </a:rPr>
              <a:t>Admin User </a:t>
            </a:r>
          </a:p>
          <a:p>
            <a:pPr>
              <a:lnSpc>
                <a:spcPts val="7244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390298" y="3380519"/>
            <a:ext cx="1830209" cy="355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2400">
                <a:solidFill>
                  <a:srgbClr val="FFFFFF"/>
                </a:solidFill>
                <a:latin typeface="HK Grotesk Bold"/>
              </a:rPr>
              <a:t>Functionality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34036" y="7637721"/>
            <a:ext cx="6577012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HK Grotesk Light"/>
              </a:rPr>
              <a:t>In addition to the basic user functionality, the MoviesDB application includes features that are only available to admin users.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662744" y="2412344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Users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671481" y="3070896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671481" y="5687223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671481" y="7995430"/>
            <a:ext cx="660721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62744" y="5232445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CRUD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62744" y="7645586"/>
            <a:ext cx="2491204" cy="41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1"/>
              </a:lnSpc>
            </a:pPr>
            <a:r>
              <a:rPr lang="en-US" sz="2700">
                <a:solidFill>
                  <a:srgbClr val="FFFFFF"/>
                </a:solidFill>
                <a:latin typeface="HK Grotesk Bold"/>
              </a:rPr>
              <a:t>Movies Ratings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09577" y="2711867"/>
            <a:ext cx="3505797" cy="71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Admin users can approve or reject user registrations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109577" y="5387503"/>
            <a:ext cx="3505797" cy="71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Admin users can add, edit and delete movies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109577" y="7516576"/>
            <a:ext cx="3505797" cy="1775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6"/>
              </a:lnSpc>
            </a:pPr>
            <a:r>
              <a:rPr lang="en-US" sz="2300">
                <a:solidFill>
                  <a:srgbClr val="FFFFFF"/>
                </a:solidFill>
                <a:latin typeface="HK Grotesk Light"/>
              </a:rPr>
              <a:t>Admin u</a:t>
            </a:r>
            <a:r>
              <a:rPr lang="en-US" sz="2300">
                <a:solidFill>
                  <a:srgbClr val="FFFFFF"/>
                </a:solidFill>
                <a:latin typeface="HK Grotesk Light"/>
              </a:rPr>
              <a:t>sers can manage user ratings and view the average rating for each movie.</a:t>
            </a:r>
          </a:p>
          <a:p>
            <a:pPr algn="just">
              <a:lnSpc>
                <a:spcPts val="2806"/>
              </a:lnSpc>
            </a:pPr>
          </a:p>
        </p:txBody>
      </p:sp>
      <p:sp>
        <p:nvSpPr>
          <p:cNvPr name="AutoShape 29" id="29"/>
          <p:cNvSpPr/>
          <p:nvPr/>
        </p:nvSpPr>
        <p:spPr>
          <a:xfrm rot="-5400000">
            <a:off x="11862645" y="3286416"/>
            <a:ext cx="159634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 rot="-5400000">
            <a:off x="12037310" y="5860714"/>
            <a:ext cx="1247013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rot="-5400000">
            <a:off x="12135100" y="8176065"/>
            <a:ext cx="1051433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461" r="9742" b="36768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1592452" y="2900767"/>
            <a:ext cx="6625017" cy="1339921"/>
            <a:chOff x="0" y="0"/>
            <a:chExt cx="3265238" cy="660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65239" cy="660400"/>
            </a:xfrm>
            <a:custGeom>
              <a:avLst/>
              <a:gdLst/>
              <a:ahLst/>
              <a:cxnLst/>
              <a:rect r="r" b="b" t="t" l="l"/>
              <a:pathLst>
                <a:path h="660400" w="3265239">
                  <a:moveTo>
                    <a:pt x="314077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40779" y="0"/>
                  </a:lnTo>
                  <a:cubicBezTo>
                    <a:pt x="3209359" y="0"/>
                    <a:pt x="3265239" y="55880"/>
                    <a:pt x="3265239" y="124460"/>
                  </a:cubicBezTo>
                  <a:lnTo>
                    <a:pt x="3265239" y="535940"/>
                  </a:lnTo>
                  <a:cubicBezTo>
                    <a:pt x="3265239" y="604520"/>
                    <a:pt x="3209359" y="660400"/>
                    <a:pt x="3140779" y="660400"/>
                  </a:cubicBezTo>
                  <a:close/>
                </a:path>
              </a:pathLst>
            </a:custGeom>
            <a:solidFill>
              <a:srgbClr val="6968D4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592452" y="4533269"/>
            <a:ext cx="6625017" cy="1339921"/>
            <a:chOff x="0" y="0"/>
            <a:chExt cx="3265238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65239" cy="660400"/>
            </a:xfrm>
            <a:custGeom>
              <a:avLst/>
              <a:gdLst/>
              <a:ahLst/>
              <a:cxnLst/>
              <a:rect r="r" b="b" t="t" l="l"/>
              <a:pathLst>
                <a:path h="660400" w="3265239">
                  <a:moveTo>
                    <a:pt x="314077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40779" y="0"/>
                  </a:lnTo>
                  <a:cubicBezTo>
                    <a:pt x="3209359" y="0"/>
                    <a:pt x="3265239" y="55880"/>
                    <a:pt x="3265239" y="124460"/>
                  </a:cubicBezTo>
                  <a:lnTo>
                    <a:pt x="3265239" y="535940"/>
                  </a:lnTo>
                  <a:cubicBezTo>
                    <a:pt x="3265239" y="604520"/>
                    <a:pt x="3209359" y="660400"/>
                    <a:pt x="3140779" y="660400"/>
                  </a:cubicBezTo>
                  <a:close/>
                </a:path>
              </a:pathLst>
            </a:custGeom>
            <a:solidFill>
              <a:srgbClr val="484995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592452" y="6162496"/>
            <a:ext cx="6625017" cy="1339921"/>
            <a:chOff x="0" y="0"/>
            <a:chExt cx="3265238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265239" cy="660400"/>
            </a:xfrm>
            <a:custGeom>
              <a:avLst/>
              <a:gdLst/>
              <a:ahLst/>
              <a:cxnLst/>
              <a:rect r="r" b="b" t="t" l="l"/>
              <a:pathLst>
                <a:path h="660400" w="3265239">
                  <a:moveTo>
                    <a:pt x="314077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40779" y="0"/>
                  </a:lnTo>
                  <a:cubicBezTo>
                    <a:pt x="3209359" y="0"/>
                    <a:pt x="3265239" y="55880"/>
                    <a:pt x="3265239" y="124460"/>
                  </a:cubicBezTo>
                  <a:lnTo>
                    <a:pt x="3265239" y="535940"/>
                  </a:lnTo>
                  <a:cubicBezTo>
                    <a:pt x="3265239" y="604520"/>
                    <a:pt x="3209359" y="660400"/>
                    <a:pt x="3140779" y="660400"/>
                  </a:cubicBezTo>
                  <a:close/>
                </a:path>
              </a:pathLst>
            </a:custGeom>
            <a:solidFill>
              <a:srgbClr val="343579"/>
            </a:solidFill>
          </p:spPr>
        </p:sp>
      </p:grpSp>
      <p:sp>
        <p:nvSpPr>
          <p:cNvPr name="AutoShape 9" id="9"/>
          <p:cNvSpPr/>
          <p:nvPr/>
        </p:nvSpPr>
        <p:spPr>
          <a:xfrm>
            <a:off x="11592452" y="2284304"/>
            <a:ext cx="6625017" cy="0"/>
          </a:xfrm>
          <a:prstGeom prst="line">
            <a:avLst/>
          </a:prstGeom>
          <a:ln cap="flat" w="9525">
            <a:solidFill>
              <a:srgbClr val="9695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-2062" y="0"/>
            <a:ext cx="450526" cy="10287000"/>
            <a:chOff x="0" y="0"/>
            <a:chExt cx="152400" cy="3479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2400" cy="3479800"/>
            </a:xfrm>
            <a:custGeom>
              <a:avLst/>
              <a:gdLst/>
              <a:ahLst/>
              <a:cxnLst/>
              <a:rect r="r" b="b" t="t" l="l"/>
              <a:pathLst>
                <a:path h="3479800" w="152400">
                  <a:moveTo>
                    <a:pt x="0" y="0"/>
                  </a:moveTo>
                  <a:lnTo>
                    <a:pt x="152400" y="0"/>
                  </a:lnTo>
                  <a:lnTo>
                    <a:pt x="152400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71831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814049" y="2566686"/>
            <a:ext cx="10416453" cy="5351693"/>
          </a:xfrm>
          <a:custGeom>
            <a:avLst/>
            <a:gdLst/>
            <a:ahLst/>
            <a:cxnLst/>
            <a:rect r="r" b="b" t="t" l="l"/>
            <a:pathLst>
              <a:path h="5351693" w="10416453">
                <a:moveTo>
                  <a:pt x="0" y="0"/>
                </a:moveTo>
                <a:lnTo>
                  <a:pt x="10416453" y="0"/>
                </a:lnTo>
                <a:lnTo>
                  <a:pt x="10416453" y="5351693"/>
                </a:lnTo>
                <a:lnTo>
                  <a:pt x="0" y="5351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54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462751" y="1057275"/>
            <a:ext cx="6825249" cy="98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4"/>
              </a:lnSpc>
            </a:pPr>
            <a:r>
              <a:rPr lang="en-US" sz="6699">
                <a:solidFill>
                  <a:srgbClr val="FFFFFF"/>
                </a:solidFill>
                <a:latin typeface="HK Grotesk Bold"/>
              </a:rPr>
              <a:t>Database Schema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96028" y="3297077"/>
            <a:ext cx="4144716" cy="59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2"/>
              </a:lnSpc>
            </a:pPr>
            <a:r>
              <a:rPr lang="en-US" sz="4100">
                <a:solidFill>
                  <a:srgbClr val="FFFFFF"/>
                </a:solidFill>
                <a:latin typeface="HK Grotesk Bold"/>
              </a:rPr>
              <a:t>Users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296028" y="4918826"/>
            <a:ext cx="4144716" cy="59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2"/>
              </a:lnSpc>
            </a:pPr>
            <a:r>
              <a:rPr lang="en-US" sz="4100">
                <a:solidFill>
                  <a:srgbClr val="FFFFFF"/>
                </a:solidFill>
                <a:latin typeface="HK Grotesk Bold"/>
              </a:rPr>
              <a:t>Enterteiments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296028" y="6549691"/>
            <a:ext cx="4144716" cy="59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2"/>
              </a:lnSpc>
            </a:pPr>
            <a:r>
              <a:rPr lang="en-US" sz="4100">
                <a:solidFill>
                  <a:srgbClr val="FFFFFF"/>
                </a:solidFill>
                <a:latin typeface="HK Grotesk Bold"/>
              </a:rPr>
              <a:t>Directors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22242" y="3338098"/>
            <a:ext cx="704577" cy="503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3"/>
              </a:lnSpc>
            </a:pPr>
            <a:r>
              <a:rPr lang="en-US" sz="3399">
                <a:solidFill>
                  <a:srgbClr val="FFFFFF"/>
                </a:solidFill>
                <a:latin typeface="HK Grotesk Bold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22242" y="4959847"/>
            <a:ext cx="704577" cy="503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3"/>
              </a:lnSpc>
            </a:pPr>
            <a:r>
              <a:rPr lang="en-US" sz="3399">
                <a:solidFill>
                  <a:srgbClr val="FFFFFF"/>
                </a:solidFill>
                <a:latin typeface="HK Grotesk Bol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22242" y="6589074"/>
            <a:ext cx="704577" cy="503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3"/>
              </a:lnSpc>
            </a:pPr>
            <a:r>
              <a:rPr lang="en-US" sz="3399">
                <a:solidFill>
                  <a:srgbClr val="FFFFFF"/>
                </a:solidFill>
                <a:latin typeface="HK Grotesk Bold"/>
              </a:rPr>
              <a:t>3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592452" y="7918379"/>
            <a:ext cx="6625017" cy="1339921"/>
            <a:chOff x="0" y="0"/>
            <a:chExt cx="3265238" cy="660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265239" cy="660400"/>
            </a:xfrm>
            <a:custGeom>
              <a:avLst/>
              <a:gdLst/>
              <a:ahLst/>
              <a:cxnLst/>
              <a:rect r="r" b="b" t="t" l="l"/>
              <a:pathLst>
                <a:path h="660400" w="3265239">
                  <a:moveTo>
                    <a:pt x="314077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140779" y="0"/>
                  </a:lnTo>
                  <a:cubicBezTo>
                    <a:pt x="3209359" y="0"/>
                    <a:pt x="3265239" y="55880"/>
                    <a:pt x="3265239" y="124460"/>
                  </a:cubicBezTo>
                  <a:lnTo>
                    <a:pt x="3265239" y="535940"/>
                  </a:lnTo>
                  <a:cubicBezTo>
                    <a:pt x="3265239" y="604520"/>
                    <a:pt x="3209359" y="660400"/>
                    <a:pt x="3140779" y="660400"/>
                  </a:cubicBezTo>
                  <a:close/>
                </a:path>
              </a:pathLst>
            </a:custGeom>
            <a:solidFill>
              <a:srgbClr val="34357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3296028" y="8305574"/>
            <a:ext cx="4144716" cy="59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2"/>
              </a:lnSpc>
            </a:pPr>
            <a:r>
              <a:rPr lang="en-US" sz="4100">
                <a:solidFill>
                  <a:srgbClr val="FFFFFF"/>
                </a:solidFill>
                <a:latin typeface="HK Grotesk Bold"/>
              </a:rPr>
              <a:t>Roles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022242" y="8344957"/>
            <a:ext cx="704577" cy="503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3"/>
              </a:lnSpc>
            </a:pPr>
            <a:r>
              <a:rPr lang="en-US" sz="3399">
                <a:solidFill>
                  <a:srgbClr val="FFFFFF"/>
                </a:solidFill>
                <a:latin typeface="HK Grotesk Bold"/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420" t="54639" r="17766" b="46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3491945" y="0"/>
            <a:ext cx="4796055" cy="10287000"/>
          </a:xfrm>
          <a:custGeom>
            <a:avLst/>
            <a:gdLst/>
            <a:ahLst/>
            <a:cxnLst/>
            <a:rect r="r" b="b" t="t" l="l"/>
            <a:pathLst>
              <a:path h="10287000" w="4796055">
                <a:moveTo>
                  <a:pt x="0" y="0"/>
                </a:moveTo>
                <a:lnTo>
                  <a:pt x="4796055" y="0"/>
                </a:lnTo>
                <a:lnTo>
                  <a:pt x="47960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8100" t="0" r="-18810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4685" y="1170305"/>
            <a:ext cx="4241872" cy="98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4"/>
              </a:lnSpc>
            </a:pPr>
            <a:r>
              <a:rPr lang="en-US" sz="6699">
                <a:solidFill>
                  <a:srgbClr val="FFFFFF"/>
                </a:solidFill>
                <a:latin typeface="HK Grotesk Bold"/>
              </a:rPr>
              <a:t>Our team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299806" y="6604699"/>
            <a:ext cx="4282521" cy="1675115"/>
            <a:chOff x="0" y="0"/>
            <a:chExt cx="1688347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8348" cy="660400"/>
            </a:xfrm>
            <a:custGeom>
              <a:avLst/>
              <a:gdLst/>
              <a:ahLst/>
              <a:cxnLst/>
              <a:rect r="r" b="b" t="t" l="l"/>
              <a:pathLst>
                <a:path h="660400" w="1688348">
                  <a:moveTo>
                    <a:pt x="156388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887" y="0"/>
                  </a:lnTo>
                  <a:cubicBezTo>
                    <a:pt x="1632467" y="0"/>
                    <a:pt x="1688348" y="55880"/>
                    <a:pt x="1688348" y="124460"/>
                  </a:cubicBezTo>
                  <a:lnTo>
                    <a:pt x="1688348" y="535940"/>
                  </a:lnTo>
                  <a:cubicBezTo>
                    <a:pt x="1688348" y="604520"/>
                    <a:pt x="1632467" y="660400"/>
                    <a:pt x="1563887" y="660400"/>
                  </a:cubicBezTo>
                  <a:close/>
                </a:path>
              </a:pathLst>
            </a:custGeom>
            <a:solidFill>
              <a:srgbClr val="1F2044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8681" y="7181116"/>
            <a:ext cx="334554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FFFFFF"/>
                </a:solidFill>
                <a:latin typeface="HK Grotesk Bold"/>
              </a:rPr>
              <a:t>SAMEER ALMUTAIRI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029200" y="6604699"/>
            <a:ext cx="4282521" cy="1675115"/>
            <a:chOff x="0" y="0"/>
            <a:chExt cx="1688347" cy="660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88348" cy="660400"/>
            </a:xfrm>
            <a:custGeom>
              <a:avLst/>
              <a:gdLst/>
              <a:ahLst/>
              <a:cxnLst/>
              <a:rect r="r" b="b" t="t" l="l"/>
              <a:pathLst>
                <a:path h="660400" w="1688348">
                  <a:moveTo>
                    <a:pt x="156388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887" y="0"/>
                  </a:lnTo>
                  <a:cubicBezTo>
                    <a:pt x="1632467" y="0"/>
                    <a:pt x="1688348" y="55880"/>
                    <a:pt x="1688348" y="124460"/>
                  </a:cubicBezTo>
                  <a:lnTo>
                    <a:pt x="1688348" y="535940"/>
                  </a:lnTo>
                  <a:cubicBezTo>
                    <a:pt x="1688348" y="604520"/>
                    <a:pt x="1632467" y="660400"/>
                    <a:pt x="1563887" y="660400"/>
                  </a:cubicBezTo>
                  <a:close/>
                </a:path>
              </a:pathLst>
            </a:custGeom>
            <a:solidFill>
              <a:srgbClr val="1F204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497687" y="7181116"/>
            <a:ext cx="334554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FFFFFF"/>
                </a:solidFill>
                <a:latin typeface="HK Grotesk Bold"/>
              </a:rPr>
              <a:t>FAISAL ALKHALIFAH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275904" y="6604699"/>
            <a:ext cx="4282521" cy="1675115"/>
            <a:chOff x="0" y="0"/>
            <a:chExt cx="1688347" cy="660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88348" cy="660400"/>
            </a:xfrm>
            <a:custGeom>
              <a:avLst/>
              <a:gdLst/>
              <a:ahLst/>
              <a:cxnLst/>
              <a:rect r="r" b="b" t="t" l="l"/>
              <a:pathLst>
                <a:path h="660400" w="1688348">
                  <a:moveTo>
                    <a:pt x="156388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887" y="0"/>
                  </a:lnTo>
                  <a:cubicBezTo>
                    <a:pt x="1632467" y="0"/>
                    <a:pt x="1688348" y="55880"/>
                    <a:pt x="1688348" y="124460"/>
                  </a:cubicBezTo>
                  <a:lnTo>
                    <a:pt x="1688348" y="535940"/>
                  </a:lnTo>
                  <a:cubicBezTo>
                    <a:pt x="1688348" y="604520"/>
                    <a:pt x="1632467" y="660400"/>
                    <a:pt x="1563887" y="660400"/>
                  </a:cubicBezTo>
                  <a:close/>
                </a:path>
              </a:pathLst>
            </a:custGeom>
            <a:solidFill>
              <a:srgbClr val="1F2044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4744391" y="7181116"/>
            <a:ext cx="3637109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FFFFFF"/>
                </a:solidFill>
                <a:latin typeface="HK Grotesk Bold"/>
              </a:rPr>
              <a:t>SULAIMAN ALDUKHAIL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420" t="54639" r="17766" b="46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869181" y="0"/>
            <a:ext cx="6390119" cy="10287000"/>
            <a:chOff x="0" y="0"/>
            <a:chExt cx="2161596" cy="3479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1596" cy="3479800"/>
            </a:xfrm>
            <a:custGeom>
              <a:avLst/>
              <a:gdLst/>
              <a:ahLst/>
              <a:cxnLst/>
              <a:rect r="r" b="b" t="t" l="l"/>
              <a:pathLst>
                <a:path h="3479800" w="2161596">
                  <a:moveTo>
                    <a:pt x="0" y="0"/>
                  </a:moveTo>
                  <a:lnTo>
                    <a:pt x="2161596" y="0"/>
                  </a:lnTo>
                  <a:lnTo>
                    <a:pt x="2161596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F2044"/>
            </a:solidFill>
          </p:spPr>
        </p:sp>
      </p:grpSp>
      <p:sp>
        <p:nvSpPr>
          <p:cNvPr name="AutoShape 5" id="5"/>
          <p:cNvSpPr/>
          <p:nvPr/>
        </p:nvSpPr>
        <p:spPr>
          <a:xfrm rot="0">
            <a:off x="11850091" y="7278328"/>
            <a:ext cx="4428299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854197" y="1330643"/>
            <a:ext cx="8289803" cy="760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65" indent="-377833" lvl="1">
              <a:lnSpc>
                <a:spcPts val="4305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HK Grotesk Bold"/>
              </a:rPr>
              <a:t>The MoviesDB ASP.NET MVC project is a powerful and user-friendly movie database application that can be used to manage movie collections.</a:t>
            </a:r>
          </a:p>
          <a:p>
            <a:pPr algn="just" marL="755665" indent="-377833" lvl="1">
              <a:lnSpc>
                <a:spcPts val="4305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HK Grotesk Bold"/>
              </a:rPr>
              <a:t>The application includes features for both regular users and admin users, making it suitable for a wide range of use cases.</a:t>
            </a:r>
          </a:p>
          <a:p>
            <a:pPr algn="just" marL="755665" indent="-377833" lvl="1">
              <a:lnSpc>
                <a:spcPts val="4305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HK Grotesk Bold"/>
              </a:rPr>
              <a:t>The user interface has been designed with modern design principles and best practices in mind, ensuring that users can manage movie data quickly and easily.</a:t>
            </a:r>
          </a:p>
          <a:p>
            <a:pPr algn="just">
              <a:lnSpc>
                <a:spcPts val="430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850091" y="6346924"/>
            <a:ext cx="3374147" cy="116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HK Grotesk Bold"/>
              </a:rPr>
              <a:t>Conclusion</a:t>
            </a:r>
          </a:p>
          <a:p>
            <a:pPr>
              <a:lnSpc>
                <a:spcPts val="45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DAFmMCjXTyY</dc:identifier>
  <dcterms:modified xsi:type="dcterms:W3CDTF">2011-08-01T06:04:30Z</dcterms:modified>
  <cp:revision>1</cp:revision>
  <dc:title>MoviesDB</dc:title>
</cp:coreProperties>
</file>

<file path=docProps/thumbnail.jpeg>
</file>